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handoutMasterIdLst>
    <p:handoutMasterId r:id="rId11"/>
  </p:handoutMasterIdLst>
  <p:sldIdLst>
    <p:sldId id="256" r:id="rId2"/>
    <p:sldId id="257" r:id="rId3"/>
    <p:sldId id="258" r:id="rId4"/>
    <p:sldId id="282" r:id="rId5"/>
    <p:sldId id="284" r:id="rId6"/>
    <p:sldId id="278" r:id="rId7"/>
    <p:sldId id="283" r:id="rId8"/>
    <p:sldId id="26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65" autoAdjust="0"/>
    <p:restoredTop sz="94105" autoAdjust="0"/>
  </p:normalViewPr>
  <p:slideViewPr>
    <p:cSldViewPr snapToGrid="0">
      <p:cViewPr varScale="1">
        <p:scale>
          <a:sx n="77" d="100"/>
          <a:sy n="77" d="100"/>
        </p:scale>
        <p:origin x="864" y="184"/>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475077-A074-4E8C-B45E-964494945228}" type="datetimeFigureOut">
              <a:rPr lang="en-US"/>
              <a:t>4/3/18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E4C80B-8910-445E-8D30-7A590951118B}" type="slidenum">
              <a:rPr/>
              <a:t>‹#›</a:t>
            </a:fld>
            <a:endParaRPr/>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tiff>
</file>

<file path=ppt/media/image4.tiff>
</file>

<file path=ppt/media/image5.tif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48A4-4B96-49F4-8C25-4C9D06114B2C}" type="datetimeFigureOut">
              <a:rPr lang="en-US"/>
              <a:t>4/3/18</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F1E7-4EFD-4BFF-B438-FCD52FD36B17}" type="slidenum">
              <a:rPr/>
              <a:t>‹#›</a:t>
            </a:fld>
            <a:endParaRPr/>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2</a:t>
            </a:fld>
            <a:endParaRPr lang="en-US"/>
          </a:p>
        </p:txBody>
      </p:sp>
    </p:spTree>
    <p:extLst>
      <p:ext uri="{BB962C8B-B14F-4D97-AF65-F5344CB8AC3E}">
        <p14:creationId xmlns:p14="http://schemas.microsoft.com/office/powerpoint/2010/main" val="15148299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4</a:t>
            </a:fld>
            <a:endParaRPr lang="en-US"/>
          </a:p>
        </p:txBody>
      </p:sp>
    </p:spTree>
    <p:extLst>
      <p:ext uri="{BB962C8B-B14F-4D97-AF65-F5344CB8AC3E}">
        <p14:creationId xmlns:p14="http://schemas.microsoft.com/office/powerpoint/2010/main" val="301152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5</a:t>
            </a:fld>
            <a:endParaRPr lang="en-US"/>
          </a:p>
        </p:txBody>
      </p:sp>
    </p:spTree>
    <p:extLst>
      <p:ext uri="{BB962C8B-B14F-4D97-AF65-F5344CB8AC3E}">
        <p14:creationId xmlns:p14="http://schemas.microsoft.com/office/powerpoint/2010/main" val="2004116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6</a:t>
            </a:fld>
            <a:endParaRPr lang="en-US"/>
          </a:p>
        </p:txBody>
      </p:sp>
    </p:spTree>
    <p:extLst>
      <p:ext uri="{BB962C8B-B14F-4D97-AF65-F5344CB8AC3E}">
        <p14:creationId xmlns:p14="http://schemas.microsoft.com/office/powerpoint/2010/main" val="7008793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09600" y="4740333"/>
            <a:ext cx="10972800" cy="1263534"/>
          </a:xfrm>
        </p:spPr>
        <p:txBody>
          <a:bodyPr anchor="ctr">
            <a:normAutofit/>
          </a:bodyPr>
          <a:lstStyle>
            <a:lvl1pPr algn="l">
              <a:defRPr sz="5800"/>
            </a:lvl1pPr>
          </a:lstStyle>
          <a:p>
            <a:r>
              <a:rPr lang="en-US" dirty="0"/>
              <a:t>Click to edit Master title style</a:t>
            </a:r>
            <a:endParaRPr dirty="0"/>
          </a:p>
        </p:txBody>
      </p:sp>
      <p:cxnSp>
        <p:nvCxnSpPr>
          <p:cNvPr id="8" name="Straight Connector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09600" y="6286500"/>
            <a:ext cx="10972800" cy="457200"/>
          </a:xfrm>
        </p:spPr>
        <p:txBody>
          <a:bodyPr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dirty="0"/>
          </a:p>
        </p:txBody>
      </p:sp>
      <p:pic>
        <p:nvPicPr>
          <p:cNvPr id="4" name="Picture 3">
            <a:extLst>
              <a:ext uri="{FF2B5EF4-FFF2-40B4-BE49-F238E27FC236}">
                <a16:creationId xmlns:a16="http://schemas.microsoft.com/office/drawing/2014/main" id="{869E82DF-51A2-6148-806F-1D701B141383}"/>
              </a:ext>
            </a:extLst>
          </p:cNvPr>
          <p:cNvPicPr>
            <a:picLocks noChangeAspect="1"/>
          </p:cNvPicPr>
          <p:nvPr userDrawn="1"/>
        </p:nvPicPr>
        <p:blipFill rotWithShape="1">
          <a:blip r:embed="rId2"/>
          <a:srcRect b="7900"/>
          <a:stretch/>
        </p:blipFill>
        <p:spPr>
          <a:xfrm>
            <a:off x="0" y="-1614005"/>
            <a:ext cx="12192000" cy="6316238"/>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4/3/18</a:t>
            </a:fld>
            <a:endParaRPr/>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486900" y="685800"/>
            <a:ext cx="2324100" cy="5486399"/>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838199" y="685800"/>
            <a:ext cx="8105775" cy="54863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4/3/18</a:t>
            </a:fld>
            <a:endParaRPr/>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4/3/18</a:t>
            </a:fld>
            <a:endParaRPr/>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09600" y="3153095"/>
            <a:ext cx="10972800" cy="2286000"/>
          </a:xfrm>
        </p:spPr>
        <p:txBody>
          <a:bodyPr anchor="b">
            <a:normAutofit/>
          </a:bodyPr>
          <a:lstStyle>
            <a:lvl1pPr>
              <a:defRPr sz="5800" b="0"/>
            </a:lvl1pPr>
          </a:lstStyle>
          <a:p>
            <a:r>
              <a:rPr lang="en-US"/>
              <a:t>Click to edit Master title style</a:t>
            </a:r>
            <a:endParaRPr/>
          </a:p>
        </p:txBody>
      </p:sp>
      <p:cxnSp>
        <p:nvCxnSpPr>
          <p:cNvPr id="8" name="Straight Connector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603250" y="5864054"/>
            <a:ext cx="10972800" cy="450042"/>
          </a:xfrm>
        </p:spPr>
        <p:txBody>
          <a:bodyPr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73091"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Slide Number Placeholder 4"/>
          <p:cNvSpPr>
            <a:spLocks noGrp="1"/>
          </p:cNvSpPr>
          <p:nvPr>
            <p:ph type="sldNum" sz="quarter" idx="12"/>
          </p:nvPr>
        </p:nvSpPr>
        <p:spPr/>
        <p:txBody>
          <a:bodyPr/>
          <a:lstStyle/>
          <a:p>
            <a:fld id="{5F4C9F40-B079-4B71-A627-7266DFEA7F03}"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6"/>
          <p:cNvSpPr>
            <a:spLocks noGrp="1"/>
          </p:cNvSpPr>
          <p:nvPr>
            <p:ph type="dt" sz="half" idx="10"/>
          </p:nvPr>
        </p:nvSpPr>
        <p:spPr/>
        <p:txBody>
          <a:bodyPr/>
          <a:lstStyle/>
          <a:p>
            <a:fld id="{0402902D-A5F5-4D7D-AAA7-32469BA0BC4D}" type="datetimeFigureOut">
              <a:rPr lang="en-US"/>
              <a:t>4/3/18</a:t>
            </a:fld>
            <a:endParaRPr/>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7032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032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Slide Number Placeholder 6"/>
          <p:cNvSpPr>
            <a:spLocks noGrp="1"/>
          </p:cNvSpPr>
          <p:nvPr>
            <p:ph type="sldNum" sz="quarter" idx="12"/>
          </p:nvPr>
        </p:nvSpPr>
        <p:spPr/>
        <p:txBody>
          <a:bodyPr/>
          <a:lstStyle/>
          <a:p>
            <a:fld id="{5F4C9F40-B079-4B71-A627-7266DFEA7F03}"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8"/>
          <p:cNvSpPr>
            <a:spLocks noGrp="1"/>
          </p:cNvSpPr>
          <p:nvPr>
            <p:ph type="dt" sz="half" idx="10"/>
          </p:nvPr>
        </p:nvSpPr>
        <p:spPr/>
        <p:txBody>
          <a:bodyPr/>
          <a:lstStyle/>
          <a:p>
            <a:fld id="{0402902D-A5F5-4D7D-AAA7-32469BA0BC4D}" type="datetimeFigureOut">
              <a:rPr lang="en-US"/>
              <a:t>4/3/18</a:t>
            </a:fld>
            <a:endParaRPr/>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5" name="Slide Number Placeholder 2"/>
          <p:cNvSpPr>
            <a:spLocks noGrp="1"/>
          </p:cNvSpPr>
          <p:nvPr>
            <p:ph type="sldNum" sz="quarter" idx="12"/>
          </p:nvPr>
        </p:nvSpPr>
        <p:spPr/>
        <p:txBody>
          <a:bodyPr/>
          <a:lstStyle/>
          <a:p>
            <a:fld id="{5F4C9F40-B079-4B71-A627-7266DFEA7F03}"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5"/>
          <p:cNvSpPr>
            <a:spLocks noGrp="1"/>
          </p:cNvSpPr>
          <p:nvPr>
            <p:ph type="dt" sz="half" idx="10"/>
          </p:nvPr>
        </p:nvSpPr>
        <p:spPr/>
        <p:txBody>
          <a:bodyPr/>
          <a:lstStyle/>
          <a:p>
            <a:fld id="{0402902D-A5F5-4D7D-AAA7-32469BA0BC4D}" type="datetimeFigureOut">
              <a:rPr lang="en-US"/>
              <a:t>4/3/18</a:t>
            </a:fld>
            <a:endParaRPr/>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Slide Number Placeholder 1"/>
          <p:cNvSpPr>
            <a:spLocks noGrp="1"/>
          </p:cNvSpPr>
          <p:nvPr>
            <p:ph type="sldNum" sz="quarter" idx="12"/>
          </p:nvPr>
        </p:nvSpPr>
        <p:spPr/>
        <p:txBody>
          <a:bodyPr/>
          <a:lstStyle/>
          <a:p>
            <a:fld id="{5F4C9F40-B079-4B71-A627-7266DFEA7F03}" type="slidenum">
              <a:rPr/>
              <a:t>‹#›</a:t>
            </a:fld>
            <a:endParaRPr dirty="0"/>
          </a:p>
        </p:txBody>
      </p:sp>
      <p:sp>
        <p:nvSpPr>
          <p:cNvPr id="3" name="Footer Placeholder 2"/>
          <p:cNvSpPr>
            <a:spLocks noGrp="1"/>
          </p:cNvSpPr>
          <p:nvPr>
            <p:ph type="ftr" sz="quarter" idx="11"/>
          </p:nvPr>
        </p:nvSpPr>
        <p:spPr/>
        <p:txBody>
          <a:bodyPr/>
          <a:lstStyle/>
          <a:p>
            <a:endParaRPr dirty="0"/>
          </a:p>
        </p:txBody>
      </p:sp>
      <p:sp>
        <p:nvSpPr>
          <p:cNvPr id="2" name="Date Placeholder 3"/>
          <p:cNvSpPr>
            <a:spLocks noGrp="1"/>
          </p:cNvSpPr>
          <p:nvPr>
            <p:ph type="dt" sz="half" idx="10"/>
          </p:nvPr>
        </p:nvSpPr>
        <p:spPr/>
        <p:txBody>
          <a:bodyPr/>
          <a:lstStyle/>
          <a:p>
            <a:fld id="{0402902D-A5F5-4D7D-AAA7-32469BA0BC4D}" type="datetimeFigureOut">
              <a:rPr lang="en-US"/>
              <a:t>4/3/18</a:t>
            </a:fld>
            <a:endParaRPr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Rectangle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0519" y="465512"/>
            <a:ext cx="3506162" cy="1600200"/>
          </a:xfrm>
        </p:spPr>
        <p:txBody>
          <a:bodyPr anchor="t">
            <a:normAutofit/>
          </a:bodyPr>
          <a:lstStyle>
            <a:lvl1pPr>
              <a:defRPr sz="2800" b="0"/>
            </a:lvl1pPr>
          </a:lstStyle>
          <a:p>
            <a:r>
              <a:rPr lang="en-US"/>
              <a:t>Click to edit Master title style</a:t>
            </a:r>
            <a:endParaRPr/>
          </a:p>
        </p:txBody>
      </p:sp>
      <p:sp>
        <p:nvSpPr>
          <p:cNvPr id="4" name="Text Placeholder 3"/>
          <p:cNvSpPr>
            <a:spLocks noGrp="1"/>
          </p:cNvSpPr>
          <p:nvPr>
            <p:ph type="body" sz="half" idx="2"/>
          </p:nvPr>
        </p:nvSpPr>
        <p:spPr>
          <a:xfrm>
            <a:off x="380519" y="3746500"/>
            <a:ext cx="3506162" cy="24257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699000" y="465513"/>
            <a:ext cx="7048500" cy="5935287"/>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4048" y="466344"/>
            <a:ext cx="3502152" cy="1600200"/>
          </a:xfrm>
        </p:spPr>
        <p:txBody>
          <a:bodyPr anchor="t">
            <a:normAutofit/>
          </a:bodyPr>
          <a:lstStyle>
            <a:lvl1pPr>
              <a:defRPr sz="2800" b="0"/>
            </a:lvl1pPr>
          </a:lstStyle>
          <a:p>
            <a:r>
              <a:rPr lang="en-US"/>
              <a:t>Click to edit Master title style</a:t>
            </a:r>
            <a:endParaRPr dirty="0"/>
          </a:p>
        </p:txBody>
      </p:sp>
      <p:sp>
        <p:nvSpPr>
          <p:cNvPr id="4" name="Text Placeholder 3"/>
          <p:cNvSpPr>
            <a:spLocks noGrp="1"/>
          </p:cNvSpPr>
          <p:nvPr>
            <p:ph type="body" sz="half" idx="2"/>
          </p:nvPr>
        </p:nvSpPr>
        <p:spPr>
          <a:xfrm>
            <a:off x="384048" y="3749040"/>
            <a:ext cx="3502152" cy="242316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309872" y="0"/>
            <a:ext cx="7882128" cy="6858000"/>
          </a:xfrm>
        </p:spPr>
        <p:txBody>
          <a:bodyPr tIns="7315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r>
              <a:rPr lang="en-US"/>
              <a:t>Click to edit Master title style</a:t>
            </a:r>
            <a:endParaRPr dirty="0"/>
          </a:p>
        </p:txBody>
      </p:sp>
      <p:cxnSp>
        <p:nvCxnSpPr>
          <p:cNvPr id="9" name="Straight Connector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Slide Number Placeholder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5F4C9F40-B079-4B71-A627-7266DFEA7F03}" type="slidenum">
              <a:rPr/>
              <a:pPr/>
              <a:t>‹#›</a:t>
            </a:fld>
            <a:endParaRPr/>
          </a:p>
        </p:txBody>
      </p:sp>
      <p:sp>
        <p:nvSpPr>
          <p:cNvPr id="5" name="Footer Placeholder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endParaRPr dirty="0"/>
          </a:p>
        </p:txBody>
      </p:sp>
      <p:sp>
        <p:nvSpPr>
          <p:cNvPr id="4" name="Date Placeholder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0402902D-A5F5-4D7D-AAA7-32469BA0BC4D}" type="datetimeFigureOut">
              <a:rPr lang="en-US"/>
              <a:pPr/>
              <a:t>4/3/18</a:t>
            </a:fld>
            <a:endParaRPr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tiff"/><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comaniciu.net/Papers/MsRobustApproach.pdf"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4823458"/>
            <a:ext cx="10972800" cy="1263534"/>
          </a:xfrm>
        </p:spPr>
        <p:txBody>
          <a:bodyPr>
            <a:noAutofit/>
          </a:bodyPr>
          <a:lstStyle/>
          <a:p>
            <a:r>
              <a:rPr lang="en-US" sz="4400" dirty="0" err="1"/>
              <a:t>MeanShift</a:t>
            </a:r>
            <a:endParaRPr lang="en-US" sz="4400" dirty="0"/>
          </a:p>
        </p:txBody>
      </p:sp>
      <p:sp>
        <p:nvSpPr>
          <p:cNvPr id="3" name="Subtitle 2"/>
          <p:cNvSpPr>
            <a:spLocks noGrp="1"/>
          </p:cNvSpPr>
          <p:nvPr>
            <p:ph type="subTitle" idx="1"/>
          </p:nvPr>
        </p:nvSpPr>
        <p:spPr/>
        <p:txBody>
          <a:bodyPr/>
          <a:lstStyle/>
          <a:p>
            <a:r>
              <a:rPr lang="en-US" dirty="0">
                <a:solidFill>
                  <a:schemeClr val="tx1">
                    <a:lumMod val="95000"/>
                  </a:schemeClr>
                </a:solidFill>
              </a:rPr>
              <a:t>Chris Kuo, Ph.D.| Columbia University</a:t>
            </a:r>
          </a:p>
        </p:txBody>
      </p:sp>
    </p:spTree>
    <p:extLst>
      <p:ext uri="{BB962C8B-B14F-4D97-AF65-F5344CB8AC3E}">
        <p14:creationId xmlns:p14="http://schemas.microsoft.com/office/powerpoint/2010/main" val="142078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dirty="0"/>
              <a:t>What is </a:t>
            </a:r>
            <a:r>
              <a:rPr lang="en-US" sz="5200" dirty="0" err="1"/>
              <a:t>MeanShift</a:t>
            </a:r>
            <a:r>
              <a:rPr lang="en-US" sz="5200" dirty="0"/>
              <a:t>?</a:t>
            </a:r>
          </a:p>
        </p:txBody>
      </p:sp>
      <p:sp>
        <p:nvSpPr>
          <p:cNvPr id="3" name="Text Placeholder 2"/>
          <p:cNvSpPr>
            <a:spLocks noGrp="1"/>
          </p:cNvSpPr>
          <p:nvPr>
            <p:ph type="body" idx="1"/>
          </p:nvPr>
        </p:nvSpPr>
        <p:spPr/>
        <p:txBody>
          <a:bodyPr/>
          <a:lstStyle/>
          <a:p>
            <a:r>
              <a:rPr lang="en-US" dirty="0">
                <a:solidFill>
                  <a:schemeClr val="tx1">
                    <a:lumMod val="95000"/>
                  </a:schemeClr>
                </a:solidFill>
              </a:rPr>
              <a:t>Statement of the problem</a:t>
            </a:r>
          </a:p>
        </p:txBody>
      </p:sp>
    </p:spTree>
    <p:extLst>
      <p:ext uri="{BB962C8B-B14F-4D97-AF65-F5344CB8AC3E}">
        <p14:creationId xmlns:p14="http://schemas.microsoft.com/office/powerpoint/2010/main" val="2301054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1066800" y="1714500"/>
            <a:ext cx="3098800" cy="4819304"/>
          </a:xfrm>
        </p:spPr>
        <p:txBody>
          <a:bodyPr>
            <a:normAutofit fontScale="92500" lnSpcReduction="20000"/>
          </a:bodyPr>
          <a:lstStyle/>
          <a:p>
            <a:r>
              <a:rPr lang="en-US" dirty="0"/>
              <a:t>First invented in 1975 by </a:t>
            </a:r>
            <a:r>
              <a:rPr lang="en-US" dirty="0" err="1"/>
              <a:t>Fukunaga</a:t>
            </a:r>
            <a:r>
              <a:rPr lang="en-US" dirty="0"/>
              <a:t> and Hostetler but did not gain its popularity until two papers applied the algorithm to Computer Vision. </a:t>
            </a:r>
          </a:p>
          <a:p>
            <a:r>
              <a:rPr lang="en-US" dirty="0"/>
              <a:t>In contrast to the K-means clustering algorithm, the output of mean shift does not depend on any explicit assumptions on the shape of the point distribution, the number of clusters, or any form of random initialization</a:t>
            </a:r>
          </a:p>
        </p:txBody>
      </p:sp>
      <p:pic>
        <p:nvPicPr>
          <p:cNvPr id="7" name="Picture 6">
            <a:extLst>
              <a:ext uri="{FF2B5EF4-FFF2-40B4-BE49-F238E27FC236}">
                <a16:creationId xmlns:a16="http://schemas.microsoft.com/office/drawing/2014/main" id="{58374CE8-121E-374F-BCB6-228A222218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5536" y="1627332"/>
            <a:ext cx="7276856" cy="4947112"/>
          </a:xfrm>
          <a:prstGeom prst="rect">
            <a:avLst/>
          </a:prstGeom>
        </p:spPr>
      </p:pic>
      <p:sp>
        <p:nvSpPr>
          <p:cNvPr id="8" name="Right Arrow 7">
            <a:extLst>
              <a:ext uri="{FF2B5EF4-FFF2-40B4-BE49-F238E27FC236}">
                <a16:creationId xmlns:a16="http://schemas.microsoft.com/office/drawing/2014/main" id="{61D0924B-40EC-8943-952E-EFF6B4382471}"/>
              </a:ext>
            </a:extLst>
          </p:cNvPr>
          <p:cNvSpPr/>
          <p:nvPr/>
        </p:nvSpPr>
        <p:spPr>
          <a:xfrm>
            <a:off x="8070764" y="2682240"/>
            <a:ext cx="422996" cy="4267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2650C54A-1CFA-A84C-907D-A0AB2DF6CF6C}"/>
              </a:ext>
            </a:extLst>
          </p:cNvPr>
          <p:cNvSpPr/>
          <p:nvPr/>
        </p:nvSpPr>
        <p:spPr>
          <a:xfrm>
            <a:off x="8062466" y="5191760"/>
            <a:ext cx="422996" cy="4267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996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dirty="0"/>
              <a:t>How does </a:t>
            </a:r>
            <a:r>
              <a:rPr lang="en-US" sz="5200" dirty="0" err="1"/>
              <a:t>MeanShift</a:t>
            </a:r>
            <a:r>
              <a:rPr lang="en-US" sz="5200" dirty="0"/>
              <a:t> work?</a:t>
            </a:r>
          </a:p>
        </p:txBody>
      </p:sp>
      <p:sp>
        <p:nvSpPr>
          <p:cNvPr id="3" name="Text Placeholder 2"/>
          <p:cNvSpPr>
            <a:spLocks noGrp="1"/>
          </p:cNvSpPr>
          <p:nvPr>
            <p:ph type="body" idx="1"/>
          </p:nvPr>
        </p:nvSpPr>
        <p:spPr/>
        <p:txBody>
          <a:bodyPr/>
          <a:lstStyle/>
          <a:p>
            <a:r>
              <a:rPr lang="en-US" dirty="0">
                <a:solidFill>
                  <a:schemeClr val="tx1">
                    <a:lumMod val="95000"/>
                  </a:schemeClr>
                </a:solidFill>
              </a:rPr>
              <a:t>Statement of the problem</a:t>
            </a:r>
          </a:p>
        </p:txBody>
      </p:sp>
    </p:spTree>
    <p:extLst>
      <p:ext uri="{BB962C8B-B14F-4D97-AF65-F5344CB8AC3E}">
        <p14:creationId xmlns:p14="http://schemas.microsoft.com/office/powerpoint/2010/main" val="2944949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262F7-AA8E-2D46-8345-6FF446DF9D11}"/>
              </a:ext>
            </a:extLst>
          </p:cNvPr>
          <p:cNvSpPr>
            <a:spLocks noGrp="1"/>
          </p:cNvSpPr>
          <p:nvPr>
            <p:ph type="title"/>
          </p:nvPr>
        </p:nvSpPr>
        <p:spPr/>
        <p:txBody>
          <a:bodyPr/>
          <a:lstStyle/>
          <a:p>
            <a:r>
              <a:rPr lang="en-US" dirty="0"/>
              <a:t>Kernel density estimation (KDE)</a:t>
            </a:r>
          </a:p>
        </p:txBody>
      </p:sp>
      <p:sp>
        <p:nvSpPr>
          <p:cNvPr id="3" name="Content Placeholder 2">
            <a:extLst>
              <a:ext uri="{FF2B5EF4-FFF2-40B4-BE49-F238E27FC236}">
                <a16:creationId xmlns:a16="http://schemas.microsoft.com/office/drawing/2014/main" id="{D0F5AE46-4A82-BD4A-B8A2-D88A9DD74C7C}"/>
              </a:ext>
            </a:extLst>
          </p:cNvPr>
          <p:cNvSpPr>
            <a:spLocks noGrp="1"/>
          </p:cNvSpPr>
          <p:nvPr>
            <p:ph idx="1"/>
          </p:nvPr>
        </p:nvSpPr>
        <p:spPr>
          <a:xfrm>
            <a:off x="1066799" y="1631375"/>
            <a:ext cx="10620896" cy="2109352"/>
          </a:xfrm>
        </p:spPr>
        <p:txBody>
          <a:bodyPr>
            <a:noAutofit/>
          </a:bodyPr>
          <a:lstStyle/>
          <a:p>
            <a:r>
              <a:rPr lang="en-US" dirty="0"/>
              <a:t>Imagine that the data was sampled from a probability distribution. Kernel density estimation (KDE). Is a method to estimate the underlying distribution. </a:t>
            </a:r>
          </a:p>
          <a:p>
            <a:r>
              <a:rPr lang="en-US" dirty="0"/>
              <a:t>KDE idea by imagining what the points would do if they all climbed up hill to the nearest peak on the KDE surface. It does so by iteratively shifting each point uphill until it reaches a peak.</a:t>
            </a:r>
          </a:p>
        </p:txBody>
      </p:sp>
      <p:pic>
        <p:nvPicPr>
          <p:cNvPr id="4" name="Picture 3">
            <a:extLst>
              <a:ext uri="{FF2B5EF4-FFF2-40B4-BE49-F238E27FC236}">
                <a16:creationId xmlns:a16="http://schemas.microsoft.com/office/drawing/2014/main" id="{29E5EB77-8E21-3847-9CEE-1F907A55AC75}"/>
              </a:ext>
            </a:extLst>
          </p:cNvPr>
          <p:cNvPicPr>
            <a:picLocks noChangeAspect="1"/>
          </p:cNvPicPr>
          <p:nvPr/>
        </p:nvPicPr>
        <p:blipFill rotWithShape="1">
          <a:blip r:embed="rId3"/>
          <a:srcRect l="11402" t="22950" r="9738" b="6750"/>
          <a:stretch/>
        </p:blipFill>
        <p:spPr>
          <a:xfrm>
            <a:off x="8092000" y="3911957"/>
            <a:ext cx="3545819" cy="2683962"/>
          </a:xfrm>
          <a:prstGeom prst="rect">
            <a:avLst/>
          </a:prstGeom>
        </p:spPr>
      </p:pic>
      <p:pic>
        <p:nvPicPr>
          <p:cNvPr id="5" name="Picture 4">
            <a:extLst>
              <a:ext uri="{FF2B5EF4-FFF2-40B4-BE49-F238E27FC236}">
                <a16:creationId xmlns:a16="http://schemas.microsoft.com/office/drawing/2014/main" id="{0C013506-BC26-0440-B4DF-ACF7858F3AE8}"/>
              </a:ext>
            </a:extLst>
          </p:cNvPr>
          <p:cNvPicPr>
            <a:picLocks noChangeAspect="1"/>
          </p:cNvPicPr>
          <p:nvPr/>
        </p:nvPicPr>
        <p:blipFill rotWithShape="1">
          <a:blip r:embed="rId4"/>
          <a:srcRect l="5953" t="6621" r="13968" b="10001"/>
          <a:stretch/>
        </p:blipFill>
        <p:spPr>
          <a:xfrm>
            <a:off x="4422770" y="3912012"/>
            <a:ext cx="3656656" cy="2685502"/>
          </a:xfrm>
          <a:prstGeom prst="rect">
            <a:avLst/>
          </a:prstGeom>
        </p:spPr>
      </p:pic>
      <p:pic>
        <p:nvPicPr>
          <p:cNvPr id="6" name="Picture 5">
            <a:extLst>
              <a:ext uri="{FF2B5EF4-FFF2-40B4-BE49-F238E27FC236}">
                <a16:creationId xmlns:a16="http://schemas.microsoft.com/office/drawing/2014/main" id="{923EDB42-B191-E940-A234-4B3EB140CACC}"/>
              </a:ext>
            </a:extLst>
          </p:cNvPr>
          <p:cNvPicPr>
            <a:picLocks noChangeAspect="1"/>
          </p:cNvPicPr>
          <p:nvPr/>
        </p:nvPicPr>
        <p:blipFill rotWithShape="1">
          <a:blip r:embed="rId5"/>
          <a:srcRect l="8939" t="4053" r="12383" b="11091"/>
          <a:stretch/>
        </p:blipFill>
        <p:spPr>
          <a:xfrm>
            <a:off x="805833" y="3911957"/>
            <a:ext cx="3622051" cy="2683962"/>
          </a:xfrm>
          <a:prstGeom prst="rect">
            <a:avLst/>
          </a:prstGeom>
          <a:effectLst>
            <a:outerShdw blurRad="50800" dist="50800" dir="5400000" algn="ctr" rotWithShape="0">
              <a:srgbClr val="000000"/>
            </a:outerShdw>
          </a:effectLst>
        </p:spPr>
      </p:pic>
    </p:spTree>
    <p:extLst>
      <p:ext uri="{BB962C8B-B14F-4D97-AF65-F5344CB8AC3E}">
        <p14:creationId xmlns:p14="http://schemas.microsoft.com/office/powerpoint/2010/main" val="2554999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MeanShift</a:t>
            </a:r>
            <a:r>
              <a:rPr lang="en-US" dirty="0"/>
              <a:t> - computer vision loves it</a:t>
            </a:r>
          </a:p>
        </p:txBody>
      </p:sp>
      <p:sp>
        <p:nvSpPr>
          <p:cNvPr id="3" name="Content Placeholder 2"/>
          <p:cNvSpPr>
            <a:spLocks noGrp="1"/>
          </p:cNvSpPr>
          <p:nvPr>
            <p:ph idx="1"/>
          </p:nvPr>
        </p:nvSpPr>
        <p:spPr>
          <a:xfrm>
            <a:off x="1066800" y="1714501"/>
            <a:ext cx="11125200" cy="2092728"/>
          </a:xfrm>
        </p:spPr>
        <p:txBody>
          <a:bodyPr>
            <a:noAutofit/>
          </a:bodyPr>
          <a:lstStyle/>
          <a:p>
            <a:r>
              <a:rPr lang="en-US" dirty="0"/>
              <a:t>Mean shift first finds the centroid of a set of data points. </a:t>
            </a:r>
          </a:p>
          <a:p>
            <a:r>
              <a:rPr lang="en-US" dirty="0"/>
              <a:t>Secondly it shifts the center of window towards the mean until it converges - thus the name </a:t>
            </a:r>
            <a:r>
              <a:rPr lang="en-US" i="1" dirty="0" err="1"/>
              <a:t>meanshift</a:t>
            </a:r>
            <a:r>
              <a:rPr lang="en-US" dirty="0"/>
              <a:t>. </a:t>
            </a:r>
          </a:p>
          <a:p>
            <a:r>
              <a:rPr lang="en-US" dirty="0"/>
              <a:t>The algorithm iteratively assign each data point towards the closest cluster centroid. </a:t>
            </a:r>
          </a:p>
        </p:txBody>
      </p:sp>
      <p:pic>
        <p:nvPicPr>
          <p:cNvPr id="5" name="Picture 4">
            <a:extLst>
              <a:ext uri="{FF2B5EF4-FFF2-40B4-BE49-F238E27FC236}">
                <a16:creationId xmlns:a16="http://schemas.microsoft.com/office/drawing/2014/main" id="{B73B9B72-93CF-E049-999C-6ADD5255E7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3807229"/>
            <a:ext cx="10490894" cy="2753475"/>
          </a:xfrm>
          <a:prstGeom prst="rect">
            <a:avLst/>
          </a:prstGeom>
        </p:spPr>
      </p:pic>
    </p:spTree>
    <p:extLst>
      <p:ext uri="{BB962C8B-B14F-4D97-AF65-F5344CB8AC3E}">
        <p14:creationId xmlns:p14="http://schemas.microsoft.com/office/powerpoint/2010/main" val="619554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MeanShift</a:t>
            </a:r>
            <a:r>
              <a:rPr lang="en-US" dirty="0"/>
              <a:t> - computer vision loves it</a:t>
            </a:r>
          </a:p>
        </p:txBody>
      </p:sp>
      <p:sp>
        <p:nvSpPr>
          <p:cNvPr id="3" name="Content Placeholder 2"/>
          <p:cNvSpPr>
            <a:spLocks noGrp="1"/>
          </p:cNvSpPr>
          <p:nvPr>
            <p:ph idx="1"/>
          </p:nvPr>
        </p:nvSpPr>
        <p:spPr>
          <a:xfrm>
            <a:off x="1066800" y="1714501"/>
            <a:ext cx="11125200" cy="4769426"/>
          </a:xfrm>
        </p:spPr>
        <p:txBody>
          <a:bodyPr>
            <a:noAutofit/>
          </a:bodyPr>
          <a:lstStyle/>
          <a:p>
            <a:r>
              <a:rPr lang="en-US" dirty="0"/>
              <a:t>This centroid-based approach computes the centroids of various regions in the dataset. </a:t>
            </a:r>
          </a:p>
          <a:p>
            <a:r>
              <a:rPr lang="en-US"/>
              <a:t>Question: How </a:t>
            </a:r>
            <a:r>
              <a:rPr lang="en-US" dirty="0"/>
              <a:t>do we use Mean Shift for outlier detection?</a:t>
            </a:r>
          </a:p>
          <a:p>
            <a:r>
              <a:rPr lang="en-US" dirty="0"/>
              <a:t>Answer: Data points far from the centroids can be ignored by the clustering process and thus flagged as outliers.</a:t>
            </a:r>
          </a:p>
        </p:txBody>
      </p:sp>
    </p:spTree>
    <p:extLst>
      <p:ext uri="{BB962C8B-B14F-4D97-AF65-F5344CB8AC3E}">
        <p14:creationId xmlns:p14="http://schemas.microsoft.com/office/powerpoint/2010/main" val="3976002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 cited</a:t>
            </a:r>
          </a:p>
        </p:txBody>
      </p:sp>
      <p:sp>
        <p:nvSpPr>
          <p:cNvPr id="3" name="Content Placeholder 2"/>
          <p:cNvSpPr>
            <a:spLocks noGrp="1"/>
          </p:cNvSpPr>
          <p:nvPr>
            <p:ph idx="1"/>
          </p:nvPr>
        </p:nvSpPr>
        <p:spPr/>
        <p:txBody>
          <a:bodyPr/>
          <a:lstStyle/>
          <a:p>
            <a:r>
              <a:rPr lang="en-US" dirty="0" err="1">
                <a:hlinkClick r:id="rId2"/>
              </a:rPr>
              <a:t>Comaniciu</a:t>
            </a:r>
            <a:endParaRPr lang="en-US" dirty="0"/>
          </a:p>
        </p:txBody>
      </p:sp>
    </p:spTree>
    <p:extLst>
      <p:ext uri="{BB962C8B-B14F-4D97-AF65-F5344CB8AC3E}">
        <p14:creationId xmlns:p14="http://schemas.microsoft.com/office/powerpoint/2010/main" val="2396544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cience Project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60.potx" id="{B0D06C54-B873-49D2-AD73-EE9BB8599BFF}" vid="{334807F6-B3E0-4323-AC38-BDC7A606DAA1}"/>
    </a:ext>
  </a:extLst>
</a:theme>
</file>

<file path=ppt/theme/theme2.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Science Project 16x9</Template>
  <TotalTime>581</TotalTime>
  <Words>273</Words>
  <Application>Microsoft Macintosh PowerPoint</Application>
  <PresentationFormat>Widescreen</PresentationFormat>
  <Paragraphs>28</Paragraphs>
  <Slides>8</Slides>
  <Notes>4</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8</vt:i4>
      </vt:variant>
    </vt:vector>
  </HeadingPairs>
  <TitlesOfParts>
    <vt:vector size="10" baseType="lpstr">
      <vt:lpstr>Arial</vt:lpstr>
      <vt:lpstr>Science Project 16x9</vt:lpstr>
      <vt:lpstr>MeanShift</vt:lpstr>
      <vt:lpstr>What is MeanShift?</vt:lpstr>
      <vt:lpstr>Introduction</vt:lpstr>
      <vt:lpstr>How does MeanShift work?</vt:lpstr>
      <vt:lpstr>Kernel density estimation (KDE)</vt:lpstr>
      <vt:lpstr>MeanShift - computer vision loves it</vt:lpstr>
      <vt:lpstr>MeanShift - computer vision loves it</vt:lpstr>
      <vt:lpstr>Work cited</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Chris Kuo</dc:creator>
  <cp:lastModifiedBy>Chris Kuo</cp:lastModifiedBy>
  <cp:revision>84</cp:revision>
  <dcterms:created xsi:type="dcterms:W3CDTF">2018-03-24T21:31:47Z</dcterms:created>
  <dcterms:modified xsi:type="dcterms:W3CDTF">2018-04-04T01:32:05Z</dcterms:modified>
</cp:coreProperties>
</file>

<file path=docProps/thumbnail.jpeg>
</file>